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9" r:id="rId17"/>
    <p:sldId id="280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556" userDrawn="1">
          <p15:clr>
            <a:srgbClr val="A4A3A4"/>
          </p15:clr>
        </p15:guide>
        <p15:guide id="2" pos="379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8B2"/>
    <a:srgbClr val="58C0FE"/>
    <a:srgbClr val="1F4E6E"/>
    <a:srgbClr val="176AA1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556"/>
        <p:guide pos="3796"/>
        <p:guide orient="horz" pos="2260"/>
        <p:guide pos="3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9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tags" Target="../tags/tag8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tags" Target="../tags/tag8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../media/image13.jpeg"/><Relationship Id="rId3" Type="http://schemas.openxmlformats.org/officeDocument/2006/relationships/tags" Target="../tags/tag70.xml"/><Relationship Id="rId2" Type="http://schemas.openxmlformats.org/officeDocument/2006/relationships/image" Target="../media/image12.jpeg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image" Target="../media/image16.jpeg"/><Relationship Id="rId3" Type="http://schemas.openxmlformats.org/officeDocument/2006/relationships/tags" Target="../tags/tag7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77365" y="0"/>
            <a:ext cx="15747365" cy="7277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67155" y="2915920"/>
            <a:ext cx="9458325" cy="144526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8800" b="1">
                <a:solidFill>
                  <a:srgbClr val="0D78B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方正小标宋_GBK" panose="02000000000000000000" charset="-122"/>
                <a:ea typeface="方正小标宋_GBK" panose="02000000000000000000" charset="-122"/>
              </a:rPr>
              <a:t>游戏体验报告</a:t>
            </a:r>
            <a:endParaRPr lang="zh-CN" altLang="en-US" sz="8800" b="1">
              <a:solidFill>
                <a:srgbClr val="0D78B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7420" y="611505"/>
            <a:ext cx="6096635" cy="28174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5790" y="299085"/>
            <a:ext cx="22980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市政中心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420" y="3587115"/>
            <a:ext cx="6089650" cy="281368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05790" y="1653540"/>
            <a:ext cx="398843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>
                <a:sym typeface="+mn-ea"/>
              </a:rPr>
              <a:t>原本的建造建筑，被分为了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市政中心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以及建筑建造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两块部分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大部分建筑被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简化，而且</a:t>
            </a:r>
            <a:r>
              <a:rPr lang="en-US" altLang="zh-CN" sz="1400">
                <a:sym typeface="+mn-ea"/>
              </a:rPr>
              <a:t>XX</a:t>
            </a:r>
            <a:r>
              <a:rPr lang="zh-CN" altLang="en-US" sz="1400">
                <a:sym typeface="+mn-ea"/>
              </a:rPr>
              <a:t>分钟以内的建筑升级免费完成，超过</a:t>
            </a:r>
            <a:r>
              <a:rPr lang="en-US" altLang="zh-CN" sz="1400">
                <a:sym typeface="+mn-ea"/>
              </a:rPr>
              <a:t>XX</a:t>
            </a:r>
            <a:r>
              <a:rPr lang="zh-CN" altLang="en-US" sz="1400">
                <a:sym typeface="+mn-ea"/>
              </a:rPr>
              <a:t>分钟即需要等待时间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生产区、军营、首府、商业中心等建筑会出现在大地图上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同样，市政中心类似科技树的存在，升级需要前置条件解锁。</a:t>
            </a:r>
            <a:endParaRPr lang="zh-CN" altLang="en-US" sz="14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22980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沙盘推演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5155" y="1625600"/>
            <a:ext cx="3988435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>
                <a:sym typeface="+mn-ea"/>
              </a:rPr>
              <a:t>和常规的</a:t>
            </a:r>
            <a:r>
              <a:rPr lang="en-US" altLang="zh-CN" sz="1400">
                <a:sym typeface="+mn-ea"/>
              </a:rPr>
              <a:t>SLG</a:t>
            </a:r>
            <a:r>
              <a:rPr lang="zh-CN" altLang="en-US" sz="1400">
                <a:sym typeface="+mn-ea"/>
              </a:rPr>
              <a:t>的推图功能类似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只是表现做了修正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新增了一些随机的小事件，与战斗事件混在一起而已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产出的主要物品包括游戏中的大部分产出，没有特别投放的道具内容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4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420" y="882650"/>
            <a:ext cx="5755005" cy="2659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420" y="3621405"/>
            <a:ext cx="5754370" cy="26587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456501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交易商会、商店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577330" y="1688465"/>
            <a:ext cx="398843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ym typeface="+mn-ea"/>
              </a:rPr>
              <a:t>交易商会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>
                <a:sym typeface="+mn-ea"/>
              </a:rPr>
              <a:t>方便玩家将三种资源进行兑换</a:t>
            </a:r>
            <a:endParaRPr lang="zh-CN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>
                <a:sym typeface="+mn-ea"/>
              </a:rPr>
              <a:t>但需要交税（促资源消耗）</a:t>
            </a:r>
            <a:endParaRPr lang="zh-CN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>
                <a:sym typeface="+mn-ea"/>
              </a:rPr>
              <a:t>同时，也解决了部分玩家，有些材料过多，有些材料过少的问题</a:t>
            </a:r>
            <a:endParaRPr lang="zh-CN" sz="14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" y="1050290"/>
            <a:ext cx="5417185" cy="2503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" y="3799205"/>
            <a:ext cx="5445760" cy="25165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6644005" y="4527550"/>
            <a:ext cx="398843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ym typeface="+mn-ea"/>
              </a:rPr>
              <a:t>市集商店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ym typeface="+mn-ea"/>
              </a:rPr>
              <a:t>包含市集、联盟商店、满足商店、城市集市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>
                <a:sym typeface="+mn-ea"/>
              </a:rPr>
              <a:t>游戏中部分资源的兑换和购买</a:t>
            </a:r>
            <a:endParaRPr lang="zh-CN" sz="140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22980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活动内容</a:t>
            </a:r>
            <a:endParaRPr lang="zh-CN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05155" y="964565"/>
            <a:ext cx="5422900" cy="5584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>
                <a:sym typeface="+mn-ea"/>
              </a:rPr>
              <a:t>印象：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典型的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腾讯游戏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的活动运营风格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主界面的活动按钮，尽可能的少，但是点开，一个按钮下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一堆活动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>
                <a:sym typeface="+mn-ea"/>
              </a:rPr>
              <a:t>活动内容包括：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ym typeface="+mn-ea"/>
              </a:rPr>
              <a:t>活动日历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ym typeface="+mn-ea"/>
              </a:rPr>
              <a:t>八日登录</a:t>
            </a:r>
            <a:r>
              <a:rPr lang="en-US" altLang="zh-CN" sz="1400" b="1">
                <a:sym typeface="+mn-ea"/>
              </a:rPr>
              <a:t>——</a:t>
            </a:r>
            <a:r>
              <a:rPr lang="zh-CN" altLang="en-US" sz="1400" b="1">
                <a:sym typeface="+mn-ea"/>
              </a:rPr>
              <a:t>促活跃，留存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ym typeface="+mn-ea"/>
              </a:rPr>
              <a:t>文明发展进度，以及发展</a:t>
            </a:r>
            <a:r>
              <a:rPr lang="en-US" altLang="zh-CN" sz="1400" b="1">
                <a:sym typeface="+mn-ea"/>
              </a:rPr>
              <a:t> </a:t>
            </a:r>
            <a:r>
              <a:rPr lang="zh-CN" altLang="en-US" sz="1400" b="1">
                <a:sym typeface="+mn-ea"/>
              </a:rPr>
              <a:t>积分排行</a:t>
            </a:r>
            <a:r>
              <a:rPr lang="en-US" altLang="zh-CN" sz="1400" b="1">
                <a:sym typeface="+mn-ea"/>
              </a:rPr>
              <a:t>——</a:t>
            </a:r>
            <a:r>
              <a:rPr lang="zh-CN" altLang="en-US" sz="1400" b="1">
                <a:sym typeface="+mn-ea"/>
              </a:rPr>
              <a:t>促活跃、在线时长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ym typeface="+mn-ea"/>
              </a:rPr>
              <a:t>征战之路、占领地、</a:t>
            </a:r>
            <a:r>
              <a:rPr lang="zh-CN" altLang="en-US" sz="1400" b="1">
                <a:sym typeface="+mn-ea"/>
              </a:rPr>
              <a:t>攻城号令</a:t>
            </a:r>
            <a:r>
              <a:rPr lang="en-US" altLang="zh-CN" sz="1400" b="1">
                <a:sym typeface="+mn-ea"/>
              </a:rPr>
              <a:t>——PVP</a:t>
            </a:r>
            <a:r>
              <a:rPr lang="zh-CN" altLang="en-US" sz="1400" b="1">
                <a:sym typeface="+mn-ea"/>
              </a:rPr>
              <a:t>促进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ym typeface="+mn-ea"/>
              </a:rPr>
              <a:t>科技先锋、开拓者、英雄时代</a:t>
            </a:r>
            <a:r>
              <a:rPr lang="en-US" altLang="zh-CN" sz="1400" b="1">
                <a:sym typeface="+mn-ea"/>
              </a:rPr>
              <a:t>——</a:t>
            </a:r>
            <a:r>
              <a:rPr lang="zh-CN" altLang="en-US" sz="1400" b="1">
                <a:sym typeface="+mn-ea"/>
              </a:rPr>
              <a:t>促发展、活跃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>
                <a:sym typeface="+mn-ea"/>
              </a:rPr>
              <a:t>   </a:t>
            </a:r>
            <a:r>
              <a:rPr lang="zh-CN" altLang="en-US" sz="1400" b="1">
                <a:sym typeface="+mn-ea"/>
              </a:rPr>
              <a:t>月卡、大月卡、战令、转盘抽奖</a:t>
            </a:r>
            <a:r>
              <a:rPr lang="en-US" altLang="zh-CN" sz="1400" b="1">
                <a:sym typeface="+mn-ea"/>
              </a:rPr>
              <a:t>——</a:t>
            </a:r>
            <a:r>
              <a:rPr lang="zh-CN" altLang="en-US" sz="1400" b="1">
                <a:sym typeface="+mn-ea"/>
              </a:rPr>
              <a:t>付费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ym typeface="+mn-ea"/>
              </a:rPr>
              <a:t>首冲</a:t>
            </a:r>
            <a:r>
              <a:rPr lang="en-US" altLang="zh-CN" sz="1400" b="1">
                <a:sym typeface="+mn-ea"/>
              </a:rPr>
              <a:t>——1</a:t>
            </a:r>
            <a:r>
              <a:rPr lang="zh-CN" altLang="en-US" sz="1400" b="1">
                <a:sym typeface="+mn-ea"/>
              </a:rPr>
              <a:t>元。破冰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sym typeface="+mn-ea"/>
              </a:rPr>
              <a:t>三日首冲</a:t>
            </a:r>
            <a:r>
              <a:rPr lang="en-US" altLang="zh-CN" sz="1400" b="1">
                <a:sym typeface="+mn-ea"/>
              </a:rPr>
              <a:t>——</a:t>
            </a:r>
            <a:r>
              <a:rPr lang="zh-CN" altLang="en-US" sz="1400" b="1">
                <a:sym typeface="+mn-ea"/>
              </a:rPr>
              <a:t>付费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400" b="1">
              <a:highlight>
                <a:srgbClr val="FFFF00"/>
              </a:highlight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highlight>
                  <a:srgbClr val="FFFF00"/>
                </a:highlight>
                <a:sym typeface="+mn-ea"/>
              </a:rPr>
              <a:t>活动解锁，根据玩家等级逐步开放</a:t>
            </a:r>
            <a:endParaRPr lang="zh-CN" altLang="en-US" sz="1400" b="1">
              <a:highlight>
                <a:srgbClr val="FFFF00"/>
              </a:highlight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highlight>
                  <a:srgbClr val="FFFF00"/>
                </a:highlight>
                <a:sym typeface="+mn-ea"/>
              </a:rPr>
              <a:t>根据阶段不同，部分活动，会再给一个按钮在主界面</a:t>
            </a:r>
            <a:endParaRPr lang="zh-CN" altLang="en-US" sz="1400" b="1">
              <a:highlight>
                <a:srgbClr val="FFFF00"/>
              </a:highlight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highlight>
                  <a:srgbClr val="FFFF00"/>
                </a:highlight>
                <a:sym typeface="+mn-ea"/>
              </a:rPr>
              <a:t>循序渐进</a:t>
            </a:r>
            <a:r>
              <a:rPr lang="en-US" altLang="zh-CN" sz="1400" b="1">
                <a:highlight>
                  <a:srgbClr val="FFFF00"/>
                </a:highlight>
                <a:sym typeface="+mn-ea"/>
              </a:rPr>
              <a:t>  </a:t>
            </a:r>
            <a:r>
              <a:rPr lang="zh-CN" altLang="en-US" sz="1400" b="1">
                <a:highlight>
                  <a:srgbClr val="FFFF00"/>
                </a:highlight>
                <a:sym typeface="+mn-ea"/>
              </a:rPr>
              <a:t>，特惠礼包反而不多！！！但进入弹窗多！</a:t>
            </a:r>
            <a:endParaRPr lang="zh-CN" altLang="en-US" sz="1400" b="1">
              <a:highlight>
                <a:srgbClr val="FFFF00"/>
              </a:highlight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420" y="964565"/>
            <a:ext cx="5675630" cy="262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420" y="3733165"/>
            <a:ext cx="5676265" cy="2622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108451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ctr"/>
            <a:r>
              <a:rPr lang="zh-CN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体验总结</a:t>
            </a:r>
            <a:endParaRPr lang="zh-CN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25855" y="1075690"/>
            <a:ext cx="10194290" cy="4984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b="1">
                <a:solidFill>
                  <a:srgbClr val="0D78B2"/>
                </a:solidFill>
                <a:sym typeface="+mn-ea"/>
              </a:rPr>
              <a:t>游戏</a:t>
            </a:r>
            <a:r>
              <a:rPr lang="en-US" altLang="zh-CN" b="1">
                <a:solidFill>
                  <a:srgbClr val="0D78B2"/>
                </a:solidFill>
                <a:sym typeface="+mn-ea"/>
              </a:rPr>
              <a:t>IP</a:t>
            </a:r>
            <a:r>
              <a:rPr lang="zh-CN" altLang="en-US" b="1">
                <a:solidFill>
                  <a:srgbClr val="0D78B2"/>
                </a:solidFill>
                <a:sym typeface="+mn-ea"/>
              </a:rPr>
              <a:t>讨巧，文明正版授权</a:t>
            </a:r>
            <a:r>
              <a:rPr lang="zh-CN" altLang="en-US">
                <a:sym typeface="+mn-ea"/>
              </a:rPr>
              <a:t>，对于玩家的接受度较高，且美术风格沿用文明相关，中规中矩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sym typeface="+mn-ea"/>
              </a:rPr>
              <a:t>包装上面，海陆空的三维作战的噱头对于玩家来说还是比较有吸引力的，但是成长线过长，如何</a:t>
            </a:r>
            <a:r>
              <a:rPr lang="zh-CN" altLang="en-US" b="1">
                <a:solidFill>
                  <a:srgbClr val="0D78B2"/>
                </a:solidFill>
                <a:sym typeface="+mn-ea"/>
              </a:rPr>
              <a:t>在前期让玩家感受三维战斗做的并不好</a:t>
            </a:r>
            <a:r>
              <a:rPr lang="zh-CN" altLang="en-US">
                <a:sym typeface="+mn-ea"/>
              </a:rPr>
              <a:t>，很容易让玩家疲于过长的成长线而流失</a:t>
            </a:r>
            <a:endParaRPr lang="zh-CN" altLang="en-US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sym typeface="+mn-ea"/>
              </a:rPr>
              <a:t>战斗方面，依然是</a:t>
            </a:r>
            <a:r>
              <a:rPr lang="en-US" altLang="zh-CN">
                <a:sym typeface="+mn-ea"/>
              </a:rPr>
              <a:t>SLG</a:t>
            </a:r>
            <a:r>
              <a:rPr lang="zh-CN" altLang="en-US">
                <a:sym typeface="+mn-ea"/>
              </a:rPr>
              <a:t>惯用的形式，</a:t>
            </a:r>
            <a:r>
              <a:rPr lang="zh-CN" altLang="en-US" b="1">
                <a:solidFill>
                  <a:srgbClr val="0D78B2"/>
                </a:solidFill>
                <a:sym typeface="+mn-ea"/>
              </a:rPr>
              <a:t>但占地时间以及行军速度太慢，消耗时间太长</a:t>
            </a:r>
            <a:r>
              <a:rPr lang="zh-CN" altLang="en-US">
                <a:sym typeface="+mn-ea"/>
              </a:rPr>
              <a:t>，虽然有自动铺路的功能，但是依然觉得比较费时</a:t>
            </a:r>
            <a:endParaRPr lang="zh-CN" altLang="en-US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sym typeface="+mn-ea"/>
              </a:rPr>
              <a:t>武将系统，几个成长系统，都需要消耗武将卡片，这对于玩家投入的心理预期会打折扣，</a:t>
            </a:r>
            <a:r>
              <a:rPr lang="zh-CN" altLang="en-US" b="1">
                <a:solidFill>
                  <a:srgbClr val="0D78B2"/>
                </a:solidFill>
                <a:sym typeface="+mn-ea"/>
              </a:rPr>
              <a:t>感觉要无限氪武将才能进一步提升</a:t>
            </a:r>
            <a:endParaRPr lang="zh-CN" altLang="en-US" b="1">
              <a:solidFill>
                <a:srgbClr val="0D78B2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sym typeface="+mn-ea"/>
              </a:rPr>
              <a:t>玩法上没有特别大的创新，</a:t>
            </a:r>
            <a:r>
              <a:rPr lang="zh-CN" altLang="en-US" b="1">
                <a:solidFill>
                  <a:srgbClr val="0D78B2"/>
                </a:solidFill>
                <a:sym typeface="+mn-ea"/>
              </a:rPr>
              <a:t>有点类似【三谋】但反而没三谋好玩【</a:t>
            </a:r>
            <a:r>
              <a:rPr lang="zh-CN" b="1">
                <a:solidFill>
                  <a:srgbClr val="0D78B2"/>
                </a:solidFill>
                <a:sym typeface="+mn-ea"/>
              </a:rPr>
              <a:t>什么都要有，什么都学不精</a:t>
            </a:r>
            <a:r>
              <a:rPr lang="zh-CN" altLang="en-US" b="1">
                <a:solidFill>
                  <a:srgbClr val="0D78B2"/>
                </a:solidFill>
                <a:sym typeface="+mn-ea"/>
              </a:rPr>
              <a:t>】</a:t>
            </a:r>
            <a:endParaRPr lang="zh-CN" altLang="en-US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sym typeface="+mn-ea"/>
              </a:rPr>
              <a:t>活动方面，相对传统的</a:t>
            </a:r>
            <a:r>
              <a:rPr lang="en-US" altLang="zh-CN">
                <a:sym typeface="+mn-ea"/>
              </a:rPr>
              <a:t>SLG</a:t>
            </a:r>
            <a:r>
              <a:rPr lang="zh-CN" altLang="en-US">
                <a:sym typeface="+mn-ea"/>
              </a:rPr>
              <a:t>，</a:t>
            </a:r>
            <a:r>
              <a:rPr lang="zh-CN" altLang="en-US" b="1">
                <a:solidFill>
                  <a:srgbClr val="0D78B2"/>
                </a:solidFill>
                <a:sym typeface="+mn-ea"/>
              </a:rPr>
              <a:t>精简了很多活动</a:t>
            </a:r>
            <a:r>
              <a:rPr lang="zh-CN" altLang="en-US">
                <a:sym typeface="+mn-ea"/>
              </a:rPr>
              <a:t>，玩法上没有特别的创新，但后面的活动推送太频繁。</a:t>
            </a:r>
            <a:endParaRPr lang="zh-CN" altLang="en-US">
              <a:sym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>
                <a:sym typeface="+mn-ea"/>
              </a:rPr>
              <a:t>对玩家的反馈，</a:t>
            </a:r>
            <a:r>
              <a:rPr lang="zh-CN" altLang="en-US" b="1">
                <a:solidFill>
                  <a:srgbClr val="0D78B2"/>
                </a:solidFill>
                <a:sym typeface="+mn-ea"/>
              </a:rPr>
              <a:t>成长线太平缓，过长时间的操作和养成后，没有提升带来的成就感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 u="sng">
                <a:sym typeface="+mn-ea"/>
              </a:rPr>
              <a:t>     </a:t>
            </a:r>
            <a:endParaRPr lang="zh-CN" altLang="en-US" sz="1400" u="sng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108451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ctr"/>
            <a:r>
              <a:rPr lang="zh-CN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更新进展</a:t>
            </a:r>
            <a:r>
              <a:rPr lang="en-US" altLang="zh-CN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 20240731</a:t>
            </a:r>
            <a:endParaRPr lang="en-US" altLang="zh-CN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5155" y="1064260"/>
            <a:ext cx="743140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1</a:t>
            </a:r>
            <a:r>
              <a:rPr lang="zh-CN" altLang="en-US" sz="1400">
                <a:sym typeface="+mn-ea"/>
              </a:rPr>
              <a:t>、排名情况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ym typeface="+mn-ea"/>
              </a:rPr>
              <a:t>当前</a:t>
            </a:r>
            <a:r>
              <a:rPr lang="en-US" altLang="zh-CN" sz="1400">
                <a:sym typeface="+mn-ea"/>
              </a:rPr>
              <a:t>IOS</a:t>
            </a:r>
            <a:r>
              <a:rPr lang="zh-CN" altLang="en-US" sz="1400">
                <a:sym typeface="+mn-ea"/>
              </a:rPr>
              <a:t>排名</a:t>
            </a:r>
            <a:r>
              <a:rPr lang="en-US" altLang="zh-CN" sz="1400">
                <a:sym typeface="+mn-ea"/>
              </a:rPr>
              <a:t>51</a:t>
            </a:r>
            <a:r>
              <a:rPr lang="zh-CN" altLang="en-US" sz="1400">
                <a:sym typeface="+mn-ea"/>
              </a:rPr>
              <a:t>名（</a:t>
            </a:r>
            <a:r>
              <a:rPr lang="en-US" altLang="zh-CN" sz="1400">
                <a:sym typeface="+mn-ea"/>
              </a:rPr>
              <a:t>2024</a:t>
            </a:r>
            <a:r>
              <a:rPr lang="zh-CN" altLang="en-US" sz="1400">
                <a:sym typeface="+mn-ea"/>
              </a:rPr>
              <a:t>年</a:t>
            </a:r>
            <a:r>
              <a:rPr lang="en-US" altLang="zh-CN" sz="1400">
                <a:sym typeface="+mn-ea"/>
              </a:rPr>
              <a:t>7</a:t>
            </a:r>
            <a:r>
              <a:rPr lang="zh-CN" altLang="en-US" sz="1400">
                <a:sym typeface="+mn-ea"/>
              </a:rPr>
              <a:t>月</a:t>
            </a:r>
            <a:r>
              <a:rPr lang="en-US" altLang="zh-CN" sz="1400">
                <a:sym typeface="+mn-ea"/>
              </a:rPr>
              <a:t>31</a:t>
            </a:r>
            <a:r>
              <a:rPr lang="zh-CN" altLang="en-US" sz="1400">
                <a:sym typeface="+mn-ea"/>
              </a:rPr>
              <a:t>日上午）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、个人体验情况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ym typeface="+mn-ea"/>
              </a:rPr>
              <a:t>卡</a:t>
            </a:r>
            <a:r>
              <a:rPr lang="en-US" altLang="zh-CN" sz="1400">
                <a:sym typeface="+mn-ea"/>
              </a:rPr>
              <a:t>7</a:t>
            </a:r>
            <a:r>
              <a:rPr lang="zh-CN" altLang="en-US" sz="1400">
                <a:sym typeface="+mn-ea"/>
              </a:rPr>
              <a:t>级地，卡英雄战力，</a:t>
            </a:r>
            <a:r>
              <a:rPr lang="en-US" altLang="zh-CN" sz="1400">
                <a:sym typeface="+mn-ea"/>
              </a:rPr>
              <a:t>5</a:t>
            </a:r>
            <a:r>
              <a:rPr lang="zh-CN" altLang="en-US" sz="1400">
                <a:sym typeface="+mn-ea"/>
              </a:rPr>
              <a:t>天流失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ym typeface="+mn-ea"/>
              </a:rPr>
              <a:t>英雄池太深，被逼氪，放弃</a:t>
            </a:r>
            <a:endParaRPr lang="zh-CN" altLang="en-US" sz="1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5790" y="2880360"/>
            <a:ext cx="1106233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，其他玩家反馈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ym typeface="+mn-ea"/>
              </a:rPr>
              <a:t>正向：文明</a:t>
            </a:r>
            <a:r>
              <a:rPr lang="en-US" altLang="zh-CN" sz="1400">
                <a:sym typeface="+mn-ea"/>
              </a:rPr>
              <a:t>IP</a:t>
            </a:r>
            <a:r>
              <a:rPr lang="zh-CN" altLang="en-US" sz="1400">
                <a:sym typeface="+mn-ea"/>
              </a:rPr>
              <a:t>的美术方面的还原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ym typeface="+mn-ea"/>
              </a:rPr>
              <a:t>负面：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1</a:t>
            </a:r>
            <a:r>
              <a:rPr lang="zh-CN" altLang="en-US" sz="1400">
                <a:sym typeface="+mn-ea"/>
              </a:rPr>
              <a:t>、包了文明的皮，率土</a:t>
            </a:r>
            <a:r>
              <a:rPr lang="en-US" altLang="zh-CN" sz="1400">
                <a:sym typeface="+mn-ea"/>
              </a:rPr>
              <a:t>like</a:t>
            </a:r>
            <a:r>
              <a:rPr lang="zh-CN" altLang="en-US" sz="1400">
                <a:sym typeface="+mn-ea"/>
              </a:rPr>
              <a:t>，借鉴了三谋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、逼氪明显，腾讯运营特色，付费点超多！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、英雄池锁卡严重，出卡率低；但是，大部分成长性系统，又需要抽卡消耗卡片，比如兵种、比如技能升级等等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、平衡性太差，免费玩家或中小</a:t>
            </a:r>
            <a:r>
              <a:rPr lang="en-US" altLang="zh-CN" sz="1400">
                <a:sym typeface="+mn-ea"/>
              </a:rPr>
              <a:t>R</a:t>
            </a:r>
            <a:r>
              <a:rPr lang="zh-CN" altLang="en-US" sz="1400">
                <a:sym typeface="+mn-ea"/>
              </a:rPr>
              <a:t>的体验较差（付费英雄和免费英雄实力差距太大；时代领先，战力碾压；技能发动概率太低）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5</a:t>
            </a:r>
            <a:r>
              <a:rPr lang="zh-CN" altLang="en-US" sz="1400">
                <a:sym typeface="+mn-ea"/>
              </a:rPr>
              <a:t>、武将启元</a:t>
            </a:r>
            <a:r>
              <a:rPr lang="en-US" altLang="zh-CN" sz="1400">
                <a:sym typeface="+mn-ea"/>
              </a:rPr>
              <a:t>——</a:t>
            </a:r>
            <a:r>
              <a:rPr lang="zh-CN" altLang="en-US" sz="1400">
                <a:sym typeface="+mn-ea"/>
              </a:rPr>
              <a:t>所有强度围绕武将，武将靠花钱抽！</a:t>
            </a:r>
            <a:endParaRPr lang="zh-CN" altLang="en-US" sz="14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108451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ctr"/>
            <a:r>
              <a:rPr lang="zh-CN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进一步的思考</a:t>
            </a:r>
            <a:endParaRPr lang="zh-CN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05155" y="1064260"/>
            <a:ext cx="9891395" cy="3646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>
                <a:sym typeface="+mn-ea"/>
              </a:rPr>
              <a:t>1</a:t>
            </a:r>
            <a:r>
              <a:rPr lang="zh-CN" altLang="en-US" sz="1400">
                <a:sym typeface="+mn-ea"/>
              </a:rPr>
              <a:t>、付费内容的设计尤为重要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ym typeface="+mn-ea"/>
              </a:rPr>
              <a:t>首先要把玩家留下来，玩家了解了你的游戏哪个系统是核心，充了钱又效果，他才会想着，是不是得充钱，提升自己。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ym typeface="+mn-ea"/>
              </a:rPr>
              <a:t>这又涉及到新手引导。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2</a:t>
            </a:r>
            <a:r>
              <a:rPr lang="zh-CN" altLang="en-US" sz="1400">
                <a:sym typeface="+mn-ea"/>
              </a:rPr>
              <a:t>、做游戏：让玩家付费赚钱</a:t>
            </a:r>
            <a:r>
              <a:rPr lang="en-US" altLang="zh-CN" sz="1400">
                <a:sym typeface="+mn-ea"/>
              </a:rPr>
              <a:t>——</a:t>
            </a:r>
            <a:r>
              <a:rPr lang="zh-CN" altLang="en-US" sz="1400">
                <a:sym typeface="+mn-ea"/>
              </a:rPr>
              <a:t>平衡</a:t>
            </a:r>
            <a:r>
              <a:rPr lang="en-US" altLang="zh-CN" sz="1400">
                <a:sym typeface="+mn-ea"/>
              </a:rPr>
              <a:t>——</a:t>
            </a:r>
            <a:r>
              <a:rPr lang="zh-CN" altLang="en-US" sz="1400">
                <a:sym typeface="+mn-ea"/>
              </a:rPr>
              <a:t>玩游戏：有趣好玩，充点钱省时间又爽</a:t>
            </a:r>
            <a:r>
              <a:rPr lang="en-US" altLang="zh-CN" sz="1400">
                <a:sym typeface="+mn-ea"/>
              </a:rPr>
              <a:t>   </a:t>
            </a:r>
            <a:r>
              <a:rPr lang="zh-CN" altLang="en-US" sz="1400">
                <a:sym typeface="+mn-ea"/>
              </a:rPr>
              <a:t>两者的平衡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3</a:t>
            </a:r>
            <a:r>
              <a:rPr lang="zh-CN" altLang="en-US" sz="1400">
                <a:sym typeface="+mn-ea"/>
              </a:rPr>
              <a:t>、</a:t>
            </a:r>
            <a:r>
              <a:rPr lang="en-US" altLang="zh-CN" sz="1400">
                <a:sym typeface="+mn-ea"/>
              </a:rPr>
              <a:t>SLG</a:t>
            </a:r>
            <a:r>
              <a:rPr lang="zh-CN" altLang="en-US" sz="1400">
                <a:sym typeface="+mn-ea"/>
              </a:rPr>
              <a:t>游戏：核心玩法能否留住玩家，传达给玩家的感受，哪些是无底洞，哪些是能看到成长，是有爽感反馈的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4</a:t>
            </a:r>
            <a:r>
              <a:rPr lang="zh-CN" altLang="en-US" sz="1400">
                <a:sym typeface="+mn-ea"/>
              </a:rPr>
              <a:t>、</a:t>
            </a:r>
            <a:r>
              <a:rPr lang="en-US" altLang="zh-CN" sz="1400">
                <a:sym typeface="+mn-ea"/>
              </a:rPr>
              <a:t>SLG</a:t>
            </a:r>
            <a:r>
              <a:rPr lang="zh-CN" altLang="en-US" sz="1400">
                <a:sym typeface="+mn-ea"/>
              </a:rPr>
              <a:t>游戏：清不活跃账号的机制，首次下线时给与玩家提示和选择。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400">
                <a:sym typeface="+mn-ea"/>
              </a:rPr>
              <a:t>5</a:t>
            </a:r>
            <a:r>
              <a:rPr lang="zh-CN" altLang="en-US" sz="1400">
                <a:sym typeface="+mn-ea"/>
              </a:rPr>
              <a:t>、</a:t>
            </a:r>
            <a:r>
              <a:rPr lang="en-US" altLang="zh-CN" sz="1400">
                <a:sym typeface="+mn-ea"/>
              </a:rPr>
              <a:t>SLG</a:t>
            </a:r>
            <a:r>
              <a:rPr lang="zh-CN" altLang="en-US" sz="1400">
                <a:sym typeface="+mn-ea"/>
              </a:rPr>
              <a:t>游戏：新手引导部分，如何将玩家引入到核心玩法当中，并且向玩家传递这个系统很重要。</a:t>
            </a:r>
            <a:endParaRPr lang="zh-CN" altLang="en-US" sz="1400"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22980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基础信息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5790" y="3587115"/>
            <a:ext cx="55264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/>
              <a:t>名称：世界启元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发行公司：北京儒意景秀网络科技有限公司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研发：腾讯</a:t>
            </a:r>
            <a:r>
              <a:rPr lang="en-US" altLang="zh-CN" sz="1400"/>
              <a:t> </a:t>
            </a:r>
            <a:r>
              <a:rPr lang="zh-CN" altLang="en-US" sz="1400"/>
              <a:t>北极光工作室群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公测日期：</a:t>
            </a:r>
            <a:r>
              <a:rPr lang="en-US" altLang="zh-CN" sz="1400"/>
              <a:t>2024</a:t>
            </a:r>
            <a:r>
              <a:rPr lang="zh-CN" altLang="en-US" sz="1400"/>
              <a:t>年</a:t>
            </a:r>
            <a:r>
              <a:rPr lang="en-US" altLang="zh-CN" sz="1400"/>
              <a:t>7</a:t>
            </a:r>
            <a:r>
              <a:rPr lang="zh-CN" altLang="en-US" sz="1400"/>
              <a:t>月</a:t>
            </a:r>
            <a:r>
              <a:rPr lang="en-US" altLang="zh-CN" sz="1400"/>
              <a:t>16</a:t>
            </a:r>
            <a:r>
              <a:rPr lang="zh-CN" altLang="en-US" sz="1400"/>
              <a:t>日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类型：</a:t>
            </a:r>
            <a:r>
              <a:rPr lang="en-US" altLang="zh-CN" sz="1400"/>
              <a:t>4X</a:t>
            </a:r>
            <a:r>
              <a:rPr lang="zh-CN" altLang="en-US" sz="1400"/>
              <a:t>类</a:t>
            </a:r>
            <a:r>
              <a:rPr lang="en-US" altLang="zh-CN" sz="1400"/>
              <a:t>SLG</a:t>
            </a:r>
            <a:r>
              <a:rPr lang="zh-CN" altLang="en-US" sz="1400"/>
              <a:t>手游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主打宣传点：</a:t>
            </a:r>
            <a:r>
              <a:rPr lang="en-US" altLang="zh-CN" sz="1400"/>
              <a:t>·</a:t>
            </a:r>
            <a:r>
              <a:rPr lang="zh-CN" altLang="en-US" sz="1400"/>
              <a:t>【文明系列】正版授权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 </a:t>
            </a:r>
            <a:r>
              <a:rPr lang="en-US" altLang="zh-CN" sz="1400"/>
              <a:t>                      ·</a:t>
            </a:r>
            <a:r>
              <a:rPr lang="zh-CN" altLang="en-US" sz="1400"/>
              <a:t>海陆空立体战役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en-US" altLang="zh-CN" sz="1400"/>
              <a:t>                       ·</a:t>
            </a:r>
            <a:r>
              <a:rPr lang="zh-CN" altLang="en-US" sz="1400"/>
              <a:t>减肝降氪</a:t>
            </a:r>
            <a:endParaRPr lang="zh-CN" altLang="en-US" sz="1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8565" y="880745"/>
            <a:ext cx="4991735" cy="2706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882650"/>
            <a:ext cx="5909945" cy="27044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98565" y="3853815"/>
            <a:ext cx="5526405" cy="23533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400" b="1"/>
              <a:t>成绩：</a:t>
            </a:r>
            <a:r>
              <a:rPr lang="zh-CN" sz="1400"/>
              <a:t>当天</a:t>
            </a:r>
            <a:r>
              <a:rPr lang="en-US" altLang="zh-CN" sz="1400"/>
              <a:t>IOS</a:t>
            </a:r>
            <a:r>
              <a:rPr lang="zh-CN" altLang="en-US" sz="1400"/>
              <a:t>免费榜第一；后期乏力，较</a:t>
            </a:r>
            <a:r>
              <a:rPr lang="en-US" altLang="zh-CN" sz="1400"/>
              <a:t> </a:t>
            </a:r>
            <a:r>
              <a:rPr lang="zh-CN" altLang="en-US" sz="1400"/>
              <a:t>三国谋定天下</a:t>
            </a:r>
            <a:r>
              <a:rPr lang="en-US" altLang="zh-CN" sz="1400"/>
              <a:t> </a:t>
            </a:r>
            <a:r>
              <a:rPr lang="zh-CN" altLang="en-US" sz="1400"/>
              <a:t>有差距</a:t>
            </a:r>
            <a:endParaRPr lang="zh-CN" altLang="en-US" sz="1400"/>
          </a:p>
          <a:p>
            <a:pPr>
              <a:lnSpc>
                <a:spcPct val="150000"/>
              </a:lnSpc>
            </a:pP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体验概括：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开服当天下午进入游戏体验，常规</a:t>
            </a:r>
            <a:r>
              <a:rPr lang="en-US" altLang="zh-CN" sz="1400"/>
              <a:t>SLG</a:t>
            </a:r>
            <a:r>
              <a:rPr lang="zh-CN" altLang="en-US" sz="1400"/>
              <a:t>的</a:t>
            </a:r>
            <a:r>
              <a:rPr lang="en-US" altLang="zh-CN" sz="1400"/>
              <a:t>4X</a:t>
            </a:r>
            <a:r>
              <a:rPr lang="zh-CN" altLang="en-US" sz="1400"/>
              <a:t>套路，但文明的正版授权和美术还原，加分不少，但玩法以及特色，类似于</a:t>
            </a:r>
            <a:r>
              <a:rPr lang="en-US" altLang="zh-CN" sz="1400"/>
              <a:t> “</a:t>
            </a:r>
            <a:r>
              <a:rPr lang="zh-CN" altLang="en-US" sz="1400"/>
              <a:t>三谋</a:t>
            </a:r>
            <a:r>
              <a:rPr lang="en-US" altLang="zh-CN" sz="1400"/>
              <a:t>”</a:t>
            </a:r>
            <a:endParaRPr lang="en-US" altLang="zh-CN" sz="1400"/>
          </a:p>
          <a:p>
            <a:pPr>
              <a:lnSpc>
                <a:spcPct val="150000"/>
              </a:lnSpc>
            </a:pPr>
            <a:r>
              <a:rPr lang="zh-CN" altLang="en-US" sz="1400"/>
              <a:t>亮点不多，第三天，因为对于英雄的追求进度缓慢，且没有很强的成就反馈，有了流失的念头，现将体验完整报告附后。</a:t>
            </a:r>
            <a:endParaRPr lang="zh-CN" altLang="en-US" sz="140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22980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游戏宣发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5155" y="882650"/>
            <a:ext cx="5526405" cy="4846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400"/>
              <a:t>概念</a:t>
            </a:r>
            <a:r>
              <a:rPr lang="en-US" altLang="zh-CN" sz="1400"/>
              <a:t>1</a:t>
            </a:r>
            <a:r>
              <a:rPr lang="zh-CN" altLang="en-US" sz="1400"/>
              <a:t>：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 b="1"/>
              <a:t>文明正版授权</a:t>
            </a:r>
            <a:endParaRPr lang="zh-CN" altLang="en-US" sz="1400" b="1"/>
          </a:p>
          <a:p>
            <a:pPr>
              <a:lnSpc>
                <a:spcPct val="150000"/>
              </a:lnSpc>
            </a:pPr>
            <a:r>
              <a:rPr lang="zh-CN" altLang="en-US" sz="1400"/>
              <a:t>研发团队与席德梅尔的的对话与信件，</a:t>
            </a:r>
            <a:r>
              <a:rPr lang="en-US" altLang="zh-CN" sz="1400"/>
              <a:t>IP</a:t>
            </a:r>
            <a:r>
              <a:rPr lang="zh-CN" altLang="en-US" sz="1400"/>
              <a:t>的切入点较好！</a:t>
            </a:r>
            <a:endParaRPr lang="zh-CN" altLang="en-US" sz="1400"/>
          </a:p>
          <a:p>
            <a:pPr>
              <a:lnSpc>
                <a:spcPct val="150000"/>
              </a:lnSpc>
            </a:pP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概念</a:t>
            </a:r>
            <a:r>
              <a:rPr lang="en-US" altLang="zh-CN" sz="1400"/>
              <a:t>2</a:t>
            </a:r>
            <a:r>
              <a:rPr lang="zh-CN" altLang="en-US" sz="1400"/>
              <a:t>：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en-US" altLang="zh-CN" sz="1400" b="1"/>
              <a:t>ONE SLG</a:t>
            </a:r>
            <a:endParaRPr lang="en-US" altLang="zh-CN" sz="1400" b="1"/>
          </a:p>
          <a:p>
            <a:pPr>
              <a:lnSpc>
                <a:spcPct val="150000"/>
              </a:lnSpc>
            </a:pPr>
            <a:r>
              <a:rPr lang="zh-CN" altLang="en-US" sz="1400"/>
              <a:t>目的是借助文明系列</a:t>
            </a:r>
            <a:r>
              <a:rPr lang="en-US" altLang="zh-CN" sz="1400"/>
              <a:t>IP </a:t>
            </a:r>
            <a:r>
              <a:rPr lang="zh-CN" altLang="en-US" sz="1400"/>
              <a:t>涵盖中西方文明的演变进程的特点，宣传：只要玩这一款</a:t>
            </a:r>
            <a:r>
              <a:rPr lang="en-US" altLang="zh-CN" sz="1400"/>
              <a:t>SLG</a:t>
            </a:r>
            <a:r>
              <a:rPr lang="zh-CN" altLang="en-US" sz="1400"/>
              <a:t>就够了的概念。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200" u="sng">
                <a:highlight>
                  <a:srgbClr val="FFFF00"/>
                </a:highlight>
              </a:rPr>
              <a:t>但是，大而全如果没有足够的内容支撑，反而会没有重点，事实也是如此</a:t>
            </a:r>
            <a:endParaRPr lang="zh-CN" altLang="en-US" sz="1200" u="sng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zh-CN" altLang="en-US" sz="1200" u="sng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/>
              <a:t>概念3：</a:t>
            </a:r>
            <a:endParaRPr lang="zh-CN" altLang="en-US" sz="1400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b="1"/>
              <a:t>海陆空立体打击</a:t>
            </a:r>
            <a:endParaRPr lang="zh-CN" altLang="en-US" sz="1400" b="1"/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/>
              <a:t>区别于传统的</a:t>
            </a:r>
            <a:r>
              <a:rPr lang="en-US" altLang="zh-CN" sz="1400"/>
              <a:t>SLG</a:t>
            </a:r>
            <a:r>
              <a:rPr lang="zh-CN" altLang="en-US" sz="1400"/>
              <a:t>必须行军</a:t>
            </a:r>
            <a:r>
              <a:rPr lang="en-US" altLang="zh-CN" sz="1400"/>
              <a:t>——</a:t>
            </a:r>
            <a:r>
              <a:rPr lang="zh-CN" altLang="en-US" sz="1400"/>
              <a:t>攻打，因为先进战斗的引进，远程打击的概念被引入。（三维战场）</a:t>
            </a:r>
            <a:endParaRPr lang="zh-CN" altLang="en-US" sz="1400"/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6057900" y="250190"/>
            <a:ext cx="55264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400"/>
              <a:t>概念</a:t>
            </a:r>
            <a:r>
              <a:rPr lang="en-US" altLang="zh-CN" sz="1400"/>
              <a:t>4</a:t>
            </a:r>
            <a:r>
              <a:rPr lang="zh-CN" altLang="en-US" sz="1400"/>
              <a:t>：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en-US" altLang="zh-CN" sz="1400" b="1"/>
              <a:t>“</a:t>
            </a:r>
            <a:r>
              <a:rPr lang="zh-CN" altLang="en-US" sz="1400" b="1"/>
              <a:t>大国重器</a:t>
            </a:r>
            <a:r>
              <a:rPr lang="en-US" altLang="zh-CN" sz="1400" b="1"/>
              <a:t>”</a:t>
            </a:r>
            <a:r>
              <a:rPr lang="zh-CN" altLang="en-US" sz="1400" b="1"/>
              <a:t>联名，爱国情怀</a:t>
            </a:r>
            <a:endParaRPr lang="zh-CN" altLang="en-US" sz="1400" b="1"/>
          </a:p>
          <a:p>
            <a:pPr>
              <a:lnSpc>
                <a:spcPct val="150000"/>
              </a:lnSpc>
            </a:pPr>
            <a:r>
              <a:rPr lang="zh-CN" altLang="en-US" sz="1400"/>
              <a:t>与歼</a:t>
            </a:r>
            <a:r>
              <a:rPr lang="en-US" altLang="zh-CN" sz="1400"/>
              <a:t>20/055</a:t>
            </a:r>
            <a:r>
              <a:rPr lang="zh-CN" altLang="en-US" sz="1400"/>
              <a:t>战舰联动，利用玩家的爱国情怀吸引玩家</a:t>
            </a:r>
            <a:endParaRPr lang="zh-CN" altLang="en-US" sz="1400"/>
          </a:p>
          <a:p>
            <a:pPr>
              <a:lnSpc>
                <a:spcPct val="150000"/>
              </a:lnSpc>
            </a:pP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概念</a:t>
            </a:r>
            <a:r>
              <a:rPr lang="en-US" altLang="zh-CN" sz="1400"/>
              <a:t>5</a:t>
            </a:r>
            <a:r>
              <a:rPr lang="zh-CN" altLang="en-US" sz="1400"/>
              <a:t>：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 b="1"/>
              <a:t>武将经济实惠</a:t>
            </a:r>
            <a:endParaRPr lang="en-US" altLang="zh-CN" sz="1400" b="1"/>
          </a:p>
          <a:p>
            <a:pPr>
              <a:lnSpc>
                <a:spcPct val="150000"/>
              </a:lnSpc>
            </a:pPr>
            <a:r>
              <a:rPr lang="zh-CN" altLang="en-US" sz="1400"/>
              <a:t>武将分为</a:t>
            </a:r>
            <a:r>
              <a:rPr lang="en-US" altLang="zh-CN" sz="1400"/>
              <a:t> </a:t>
            </a:r>
            <a:r>
              <a:rPr lang="zh-CN" altLang="en-US" sz="1400"/>
              <a:t>招募券、金币、银币，开服送武将，但后期的武将系统的坑很深！（武将还加入了无损转换、扫荡经验）</a:t>
            </a:r>
            <a:endParaRPr lang="zh-CN" altLang="en-US" sz="1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0" y="3127375"/>
            <a:ext cx="5456555" cy="2355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22980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美术风格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5790" y="1476375"/>
            <a:ext cx="52685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/>
              <a:t>复刻文明系列</a:t>
            </a:r>
            <a:r>
              <a:rPr lang="en-US" altLang="zh-CN" sz="1400"/>
              <a:t> </a:t>
            </a:r>
            <a:r>
              <a:rPr lang="zh-CN" altLang="en-US" sz="1400"/>
              <a:t>的美术风格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对于</a:t>
            </a:r>
            <a:r>
              <a:rPr lang="en-US" altLang="zh-CN" sz="1400"/>
              <a:t> </a:t>
            </a:r>
            <a:r>
              <a:rPr lang="zh-CN" altLang="en-US" sz="1400"/>
              <a:t>玩家的接受度特别是文明系列的接受度较高</a:t>
            </a:r>
            <a:endParaRPr lang="zh-CN" altLang="en-US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900" y="882650"/>
            <a:ext cx="5582285" cy="260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265" y="3684270"/>
            <a:ext cx="5582920" cy="2570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" y="3634740"/>
            <a:ext cx="5669915" cy="26200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22980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武将系统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967105"/>
            <a:ext cx="5086350" cy="2620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3671570"/>
            <a:ext cx="5085715" cy="2628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42990" y="882650"/>
            <a:ext cx="577596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/>
              <a:t>一、武将招募</a:t>
            </a:r>
            <a:endParaRPr lang="zh-CN" altLang="en-US" sz="1400" b="1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招募分为金币抽</a:t>
            </a:r>
            <a:r>
              <a:rPr lang="en-US" altLang="zh-CN" sz="1400"/>
              <a:t>-</a:t>
            </a:r>
            <a:r>
              <a:rPr lang="zh-CN" altLang="en-US" sz="1400"/>
              <a:t>高级、银币抽</a:t>
            </a:r>
            <a:r>
              <a:rPr lang="en-US" altLang="zh-CN" sz="1400"/>
              <a:t>-</a:t>
            </a:r>
            <a:r>
              <a:rPr lang="zh-CN" altLang="en-US" sz="1400"/>
              <a:t>一般、用券抽</a:t>
            </a:r>
            <a:r>
              <a:rPr lang="en-US" altLang="zh-CN" sz="1400"/>
              <a:t>-</a:t>
            </a:r>
            <a:r>
              <a:rPr lang="zh-CN" altLang="en-US" sz="1400"/>
              <a:t>高级</a:t>
            </a:r>
            <a:r>
              <a:rPr lang="en-US" altLang="zh-CN" sz="1400"/>
              <a:t> </a:t>
            </a:r>
            <a:r>
              <a:rPr lang="zh-CN" altLang="en-US" sz="1400"/>
              <a:t>三种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可以获得英雄、技能、升级材料等</a:t>
            </a:r>
            <a:endParaRPr lang="zh-CN" altLang="en-US" sz="1400"/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/>
              <a:t>二、武将成长</a:t>
            </a:r>
            <a:endParaRPr lang="zh-CN" altLang="en-US" sz="1400" b="1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武将上阵后，随着战斗获得经验并升级，阶段可晋升，需消耗任意五星卡，升星需要同一张卡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/>
              <a:t>技能</a:t>
            </a:r>
            <a:r>
              <a:rPr lang="zh-CN" altLang="en-US" sz="1400"/>
              <a:t>需要使用技能经验升级，技能经验不足需要招募抽卡，用</a:t>
            </a:r>
            <a:r>
              <a:rPr lang="en-US" altLang="zh-CN" sz="1400"/>
              <a:t> </a:t>
            </a:r>
            <a:r>
              <a:rPr lang="zh-CN" altLang="en-US" sz="1400"/>
              <a:t>卡牌兑换技能经验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武将属性加点</a:t>
            </a:r>
            <a:r>
              <a:rPr lang="en-US" altLang="zh-CN" sz="1400"/>
              <a:t> </a:t>
            </a:r>
            <a:r>
              <a:rPr lang="zh-CN" altLang="en-US" sz="1400"/>
              <a:t>（根据推荐走即可）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武将</a:t>
            </a:r>
            <a:r>
              <a:rPr lang="en-US" altLang="zh-CN" sz="1400"/>
              <a:t> </a:t>
            </a:r>
            <a:r>
              <a:rPr lang="zh-CN" altLang="en-US" sz="1400"/>
              <a:t>配置兵种，不同武将可以匹配不同兵种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武将可以通过互换，与另外一个武将置换经验等相关成长属性，但不能继承</a:t>
            </a:r>
            <a:r>
              <a:rPr lang="en-US" altLang="zh-CN" sz="1400"/>
              <a:t> </a:t>
            </a:r>
            <a:r>
              <a:rPr lang="zh-CN" altLang="en-US" sz="1400"/>
              <a:t>晋升等级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武将的强度，时间过短暂未熟悉，但官方配置了阵容推荐助手，方便玩家配置阵容。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武将的成长较为困难，</a:t>
            </a:r>
            <a:r>
              <a:rPr lang="en-US" altLang="zh-CN" sz="1400"/>
              <a:t>0</a:t>
            </a:r>
            <a:r>
              <a:rPr lang="zh-CN" altLang="en-US" sz="1400"/>
              <a:t>氪的情况下，</a:t>
            </a:r>
            <a:r>
              <a:rPr lang="en-US" altLang="zh-CN" sz="1400"/>
              <a:t>2</a:t>
            </a:r>
            <a:r>
              <a:rPr lang="zh-CN" altLang="en-US" sz="1400"/>
              <a:t>天只能养</a:t>
            </a:r>
            <a:r>
              <a:rPr lang="en-US" altLang="zh-CN" sz="1400"/>
              <a:t>1</a:t>
            </a:r>
            <a:r>
              <a:rPr lang="zh-CN" altLang="en-US" sz="1400"/>
              <a:t>个队伍</a:t>
            </a:r>
            <a:r>
              <a:rPr lang="en-US" altLang="zh-CN" sz="1400"/>
              <a:t>3</a:t>
            </a:r>
            <a:r>
              <a:rPr lang="zh-CN" altLang="en-US" sz="1400"/>
              <a:t>人到</a:t>
            </a:r>
            <a:r>
              <a:rPr lang="en-US" altLang="zh-CN" sz="1400"/>
              <a:t>30</a:t>
            </a:r>
            <a:r>
              <a:rPr lang="zh-CN" altLang="en-US" sz="1400"/>
              <a:t>级，且技能经验不足，成长线较为缓慢，坑很深</a:t>
            </a:r>
            <a:endParaRPr lang="zh-CN" altLang="en-US" sz="140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22980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地图探索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9235" y="882650"/>
            <a:ext cx="5261610" cy="2548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35" y="3587750"/>
            <a:ext cx="5282565" cy="2463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7690" y="1530985"/>
            <a:ext cx="549021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ym typeface="+mn-ea"/>
              </a:rPr>
              <a:t>一、占地发展</a:t>
            </a:r>
            <a:endParaRPr lang="zh-CN" altLang="en-US" sz="1400" b="1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常规的探索地块，占领、获取资源的一套流程，没有特别的地方，加入了一些文明类似的事件等等。</a:t>
            </a:r>
            <a:endParaRPr lang="zh-CN" altLang="en-US" sz="1400"/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>
                <a:sym typeface="+mn-ea"/>
              </a:rPr>
              <a:t>二、叙事相关</a:t>
            </a:r>
            <a:endParaRPr lang="zh-CN" altLang="en-US" sz="1400" b="1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前期对于周边的探索，以及资源的占领，对于武将等级和实力卡的较为严重，必须达到一定战力才能推进下去。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前期对于</a:t>
            </a:r>
            <a:r>
              <a:rPr lang="en-US" altLang="zh-CN" sz="1400">
                <a:sym typeface="+mn-ea"/>
              </a:rPr>
              <a:t>PVP</a:t>
            </a:r>
            <a:r>
              <a:rPr lang="zh-CN" altLang="en-US" sz="1400">
                <a:sym typeface="+mn-ea"/>
              </a:rPr>
              <a:t>的内容基本很少，对于后期的目的不是很明确。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前期基本上是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红点消失</a:t>
            </a:r>
            <a:r>
              <a:rPr lang="en-US" altLang="zh-CN" sz="1400">
                <a:sym typeface="+mn-ea"/>
              </a:rPr>
              <a:t>+</a:t>
            </a:r>
            <a:r>
              <a:rPr lang="zh-CN" altLang="en-US" sz="1400">
                <a:sym typeface="+mn-ea"/>
              </a:rPr>
              <a:t>配将抽卡</a:t>
            </a:r>
            <a:r>
              <a:rPr lang="en-US" altLang="zh-CN" sz="1400">
                <a:sym typeface="+mn-ea"/>
              </a:rPr>
              <a:t>+</a:t>
            </a:r>
            <a:r>
              <a:rPr lang="zh-CN" altLang="en-US" sz="1400">
                <a:sym typeface="+mn-ea"/>
              </a:rPr>
              <a:t>提升等级</a:t>
            </a:r>
            <a:r>
              <a:rPr lang="en-US" altLang="zh-CN" sz="1400">
                <a:sym typeface="+mn-ea"/>
              </a:rPr>
              <a:t>+</a:t>
            </a:r>
            <a:r>
              <a:rPr lang="zh-CN" altLang="en-US" sz="1400">
                <a:sym typeface="+mn-ea"/>
              </a:rPr>
              <a:t>占地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没有什么特别亮眼的地方</a:t>
            </a:r>
            <a:endParaRPr lang="zh-CN" altLang="en-US" sz="14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70510"/>
            <a:ext cx="22980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科技与兵种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865" y="882650"/>
            <a:ext cx="5791835" cy="2676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02350" y="882650"/>
            <a:ext cx="5792470" cy="26765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12140" y="3587750"/>
            <a:ext cx="549021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ym typeface="+mn-ea"/>
              </a:rPr>
              <a:t>一、科技升级</a:t>
            </a:r>
            <a:endParaRPr lang="zh-CN" altLang="en-US" sz="1400" b="1"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根据任务指引升级科技，可针对自己想要的路线，着重升级某一条科技线。</a:t>
            </a:r>
            <a:endParaRPr lang="zh-CN" altLang="en-US" sz="1400"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升级科技需要时间，但有科技升级点（类似经验）进行加速，但相应的获得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靠挂机获得，用完就没了，还是要等时间</a:t>
            </a:r>
            <a:endParaRPr lang="zh-CN" altLang="en-US" sz="1400" b="1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>
                <a:sym typeface="+mn-ea"/>
              </a:rPr>
              <a:t>二、科技相关</a:t>
            </a:r>
            <a:endParaRPr lang="zh-CN" altLang="en-US" sz="1400" b="1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>
                <a:sym typeface="+mn-ea"/>
              </a:rPr>
              <a:t>科技的发展，与整个玩家的文明发展息息相关，目前阶段，还未接触到不同科技线的不同效果</a:t>
            </a:r>
            <a:endParaRPr lang="zh-CN" sz="1400"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253480" y="3559175"/>
            <a:ext cx="549021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ym typeface="+mn-ea"/>
              </a:rPr>
              <a:t>一、兵种解锁</a:t>
            </a:r>
            <a:endParaRPr lang="zh-CN" altLang="en-US" sz="1400" b="1"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需要研究特定的科学计数，才可以解锁对应的兵种，</a:t>
            </a:r>
            <a:endParaRPr lang="zh-CN" altLang="en-US" sz="1400"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分为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近战、远程、骑兵、器械、飞行五大类别，并且分为各个时代，兵种系统比科技系统更为庞大和复杂，但每个武将都可以配置独特的兵种</a:t>
            </a:r>
            <a:endParaRPr lang="zh-CN" altLang="en-US" sz="1400"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每个兵种只可被两个英雄装备！</a:t>
            </a:r>
            <a:endParaRPr lang="en-US" altLang="zh-CN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>
                <a:sym typeface="+mn-ea"/>
              </a:rPr>
              <a:t>二、兵种特色</a:t>
            </a:r>
            <a:endParaRPr lang="zh-CN" altLang="en-US" sz="1400" b="1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解锁兵种，需要消耗【武将卡】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在传统的陆战兵种上，加入和热武器以及飞行武器</a:t>
            </a:r>
            <a:r>
              <a:rPr lang="en-US" altLang="zh-CN" sz="1400">
                <a:sym typeface="+mn-ea"/>
              </a:rPr>
              <a:t>——</a:t>
            </a:r>
            <a:r>
              <a:rPr lang="zh-CN" altLang="en-US" sz="1400">
                <a:sym typeface="+mn-ea"/>
              </a:rPr>
              <a:t>待探索</a:t>
            </a:r>
            <a:endParaRPr lang="zh-CN" altLang="en-US" sz="140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22980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联盟相关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7420" y="882650"/>
            <a:ext cx="5833110" cy="2695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420" y="3675380"/>
            <a:ext cx="5833110" cy="269494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05790" y="882650"/>
            <a:ext cx="527431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ym typeface="+mn-ea"/>
              </a:rPr>
              <a:t>一、特点</a:t>
            </a:r>
            <a:endParaRPr lang="zh-CN" altLang="en-US" sz="1400" b="1"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原来传统</a:t>
            </a:r>
            <a:r>
              <a:rPr lang="en-US" altLang="zh-CN" sz="1400">
                <a:sym typeface="+mn-ea"/>
              </a:rPr>
              <a:t>SLG</a:t>
            </a:r>
            <a:r>
              <a:rPr lang="zh-CN" altLang="en-US" sz="1400">
                <a:sym typeface="+mn-ea"/>
              </a:rPr>
              <a:t>里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联盟互助取消了，将联盟科技变为【奇观】，需要联盟成员一起建造，提供的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属性加成的吸引力较大</a:t>
            </a:r>
            <a:endParaRPr lang="zh-CN" altLang="en-US" sz="1400"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联盟的建筑，没有特别的亮点</a:t>
            </a:r>
            <a:endParaRPr lang="zh-CN" altLang="en-US" sz="1400"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联盟对于玩家的日常【贸易】有加成</a:t>
            </a:r>
            <a:endParaRPr lang="zh-CN" altLang="en-US" sz="1400"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联盟互动功能</a:t>
            </a:r>
            <a:r>
              <a:rPr lang="en-US" altLang="zh-CN" sz="1400">
                <a:sym typeface="+mn-ea"/>
              </a:rPr>
              <a:t>——</a:t>
            </a:r>
            <a:r>
              <a:rPr lang="zh-CN" altLang="en-US" sz="1400">
                <a:sym typeface="+mn-ea"/>
              </a:rPr>
              <a:t>贸易，互相之间进行交易</a:t>
            </a:r>
            <a:endParaRPr lang="zh-CN" altLang="en-US" sz="1400"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>
                <a:sym typeface="+mn-ea"/>
              </a:rPr>
              <a:t>其他体验</a:t>
            </a:r>
            <a:endParaRPr lang="zh-CN" altLang="en-US" sz="1400" b="1">
              <a:sym typeface="+mn-ea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400">
                <a:sym typeface="+mn-ea"/>
              </a:rPr>
              <a:t>前期玩家对于联盟的存在感偏弱，第三天了联盟没有建造起一座</a:t>
            </a:r>
            <a:r>
              <a:rPr lang="en-US" altLang="zh-CN" sz="1400">
                <a:sym typeface="+mn-ea"/>
              </a:rPr>
              <a:t>  </a:t>
            </a:r>
            <a:r>
              <a:rPr lang="zh-CN" altLang="en-US" sz="1400">
                <a:sym typeface="+mn-ea"/>
              </a:rPr>
              <a:t>奇观，并且联盟内部的沟通很弱，大家基本不交流。</a:t>
            </a:r>
            <a:endParaRPr lang="zh-CN" altLang="en-US" sz="14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" y="3936365"/>
            <a:ext cx="5274310" cy="24206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5790" y="299085"/>
            <a:ext cx="2298065" cy="5835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pPr algn="dist"/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事件</a:t>
            </a:r>
            <a:r>
              <a:rPr lang="en-US" altLang="zh-CN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 </a:t>
            </a:r>
            <a:r>
              <a:rPr lang="zh-CN" altLang="en-US" sz="3200">
                <a:solidFill>
                  <a:schemeClr val="bg1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系统</a:t>
            </a:r>
            <a:endParaRPr lang="zh-CN" altLang="en-US" sz="3200">
              <a:solidFill>
                <a:schemeClr val="bg1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835" y="1944370"/>
            <a:ext cx="7416165" cy="342709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05155" y="2158365"/>
            <a:ext cx="3988435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参考卡牌游戏的【派遣】功能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定时刷新随机事件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玩家针对事件类型，派遣有加成的武将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一定时间后任务完成即可获得奖励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本质上是挂机任务产出的内容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任务分为</a:t>
            </a:r>
            <a:r>
              <a:rPr lang="en-US" altLang="zh-CN" sz="1400">
                <a:sym typeface="+mn-ea"/>
              </a:rPr>
              <a:t> </a:t>
            </a:r>
            <a:r>
              <a:rPr lang="zh-CN" altLang="en-US" sz="1400">
                <a:sym typeface="+mn-ea"/>
              </a:rPr>
              <a:t>五个品质，获得影响力不同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4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71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72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83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DIAGRAM_VIRTUALLY_FRAME" val="{&quot;height&quot;:457.85,&quot;left&quot;:14.95,&quot;top&quot;:69.5,&quot;width&quot;:921.65}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commondata" val="eyJoZGlkIjoiYWQ2YWU0Yjg4YmM4NWM3OGI1MWY0ODBlMmE4YzUzNzk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3093</Words>
  <Application>WPS 演示</Application>
  <PresentationFormat>宽屏</PresentationFormat>
  <Paragraphs>195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方正小标宋_GBK</vt:lpstr>
      <vt:lpstr>方正公文小标宋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Isaac钱程</cp:lastModifiedBy>
  <cp:revision>228</cp:revision>
  <dcterms:created xsi:type="dcterms:W3CDTF">2019-06-19T02:08:00Z</dcterms:created>
  <dcterms:modified xsi:type="dcterms:W3CDTF">2024-07-31T03:39:12Z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21FF3A42D0384220AB819A59B87C574C_11</vt:lpwstr>
  </property>
</Properties>
</file>