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74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1.xml"/><Relationship Id="rId3" Type="http://schemas.openxmlformats.org/officeDocument/2006/relationships/image" Target="../media/image2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3.xml"/><Relationship Id="rId7" Type="http://schemas.openxmlformats.org/officeDocument/2006/relationships/image" Target="../media/image3.png"/><Relationship Id="rId6" Type="http://schemas.openxmlformats.org/officeDocument/2006/relationships/hyperlink" Target="https://mp.weixin.qq.com/s/sV47n43qEaXZwP7YN6I6vQ" TargetMode="External"/><Relationship Id="rId5" Type="http://schemas.openxmlformats.org/officeDocument/2006/relationships/hyperlink" Target="https://mp.weixin.qq.com/s/xcm-96fz25mdQblMjjAnsg" TargetMode="External"/><Relationship Id="rId4" Type="http://schemas.openxmlformats.org/officeDocument/2006/relationships/hyperlink" Target="https://mp.weixin.qq.com/s/ctdB4tzgQBljyYhKMwx8lA" TargetMode="External"/><Relationship Id="rId3" Type="http://schemas.openxmlformats.org/officeDocument/2006/relationships/hyperlink" Target="https://mp.weixin.qq.com/s/kZV01ZJE-hpDAJv5USiNzA" TargetMode="External"/><Relationship Id="rId2" Type="http://schemas.openxmlformats.org/officeDocument/2006/relationships/hyperlink" Target="https://bytedance.larkoffice.com/docx/PEkidX0I2oI9Umxby9qcxFaTncV#PEkidX0I2oI9Umxby9qcxFaTncV" TargetMode="External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8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970" y="906145"/>
            <a:ext cx="7927975" cy="43541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67970" y="198120"/>
            <a:ext cx="4428490" cy="7080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微信</a:t>
            </a:r>
            <a:r>
              <a:rPr lang="zh-CN" altLang="en-US">
                <a:sym typeface="+mn-ea"/>
              </a:rPr>
              <a:t>小游戏榜单观察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597265" y="1338580"/>
            <a:ext cx="3298190" cy="1630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除了榜</a:t>
            </a:r>
            <a:r>
              <a:rPr lang="en-US" altLang="zh-CN" sz="100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00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《三国云梦录》最近在油管强推，榜前端几乎没有什么耳熟能详的产品，且榜单内容与上周</a:t>
            </a:r>
            <a:r>
              <a:rPr lang="zh-CN" altLang="en-US" sz="100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天差地别，能看出安卓港区用户没有特定喜好，接受度普遍较高，还有相当一部分落后周边区域一两年的</a:t>
            </a:r>
            <a:r>
              <a:rPr lang="en-US" altLang="zh-CN" sz="100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ARPG</a:t>
            </a:r>
            <a:r>
              <a:rPr lang="zh-CN" altLang="en-US" sz="100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产品上榜。也可能港区安卓量覆盖不足显得数据</a:t>
            </a:r>
            <a:r>
              <a:rPr lang="zh-CN" altLang="en-US" sz="100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杂糅。</a:t>
            </a:r>
            <a:endParaRPr lang="zh-CN" altLang="en-US" sz="1000">
              <a:solidFill>
                <a:srgbClr val="00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副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597265" y="906145"/>
            <a:ext cx="1499870" cy="43243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</a:pPr>
            <a:r>
              <a:rPr lang="zh-CN" altLang="en-US" sz="1800"/>
              <a:t>畅销</a:t>
            </a:r>
            <a:r>
              <a:rPr lang="zh-CN" altLang="en-US" sz="1800"/>
              <a:t>榜</a:t>
            </a:r>
            <a:endParaRPr lang="zh-CN" altLang="en-US" sz="1800"/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67970" y="198120"/>
            <a:ext cx="4428490" cy="7080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微信</a:t>
            </a:r>
            <a:r>
              <a:rPr lang="zh-CN" altLang="en-US">
                <a:sym typeface="+mn-ea"/>
              </a:rPr>
              <a:t>小游戏榜单观察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597265" y="1338580"/>
            <a:ext cx="3298190" cy="1630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除了榜</a:t>
            </a:r>
            <a:r>
              <a:rPr lang="en-US" altLang="zh-CN" sz="100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00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《三国云梦录》最近在油管强推，榜前端几乎没有什么耳熟能详的产品，且榜单内容与上周</a:t>
            </a:r>
            <a:r>
              <a:rPr lang="zh-CN" altLang="en-US" sz="100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天差地别，能看出安卓港区用户没有特定喜好，接受度普遍较高，还有相当一部分落后周边区域一两年的</a:t>
            </a:r>
            <a:r>
              <a:rPr lang="en-US" altLang="zh-CN" sz="100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ARPG</a:t>
            </a:r>
            <a:r>
              <a:rPr lang="zh-CN" altLang="en-US" sz="100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产品上榜。也可能港区安卓量覆盖不足显得数据</a:t>
            </a:r>
            <a:r>
              <a:rPr lang="zh-CN" altLang="en-US" sz="100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杂糅。</a:t>
            </a:r>
            <a:endParaRPr lang="zh-CN" altLang="en-US" sz="1000">
              <a:solidFill>
                <a:srgbClr val="00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597265" y="906145"/>
            <a:ext cx="1499870" cy="43243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</a:pPr>
            <a:r>
              <a:rPr lang="zh-CN" altLang="en-US" sz="1800"/>
              <a:t>畅销</a:t>
            </a:r>
            <a:r>
              <a:rPr lang="zh-CN" altLang="en-US" sz="1800"/>
              <a:t>榜</a:t>
            </a:r>
            <a:endParaRPr lang="zh-CN" altLang="en-US" sz="18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70" y="812800"/>
            <a:ext cx="7686675" cy="38309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373380" y="1452245"/>
          <a:ext cx="4218305" cy="4223385"/>
        </p:xfrm>
        <a:graphic>
          <a:graphicData uri="http://schemas.openxmlformats.org/drawingml/2006/table">
            <a:tbl>
              <a:tblPr/>
              <a:tblGrid>
                <a:gridCol w="4218305"/>
              </a:tblGrid>
              <a:tr h="1875790">
                <a:tc>
                  <a:txBody>
                    <a:bodyPr/>
                    <a:p>
                      <a:pPr algn="l" fontAlgn="ctr" latinLnBrk="0"/>
                      <a:r>
                        <a:rPr lang="zh-CN" altLang="en-US" sz="1000">
                          <a:solidFill>
                            <a:srgbClr val="000000"/>
                          </a:solidFill>
                        </a:rPr>
                        <a:t>参考：</a:t>
                      </a:r>
                      <a:endParaRPr lang="zh-CN" altLang="en-US" sz="1000">
                        <a:solidFill>
                          <a:srgbClr val="000000"/>
                        </a:solidFill>
                      </a:endParaRPr>
                    </a:p>
                    <a:p>
                      <a:pPr algn="l" fontAlgn="ctr" latinLnBrk="0"/>
                      <a:endParaRPr lang="zh-CN" altLang="en-US" sz="1000">
                        <a:solidFill>
                          <a:srgbClr val="000000"/>
                        </a:solidFill>
                      </a:endParaRPr>
                    </a:p>
                    <a:p>
                      <a:pPr algn="l" fontAlgn="ctr" latinLnBrk="0"/>
                      <a:r>
                        <a:rPr lang="zh-CN" altLang="en-US" sz="1000">
                          <a:solidFill>
                            <a:srgbClr val="000000"/>
                          </a:solidFill>
                          <a:hlinkClick r:id="rId2" action="ppaction://hlinkfile"/>
                        </a:rPr>
                        <a:t>小游戏洞察</a:t>
                      </a:r>
                      <a:r>
                        <a:rPr lang="en-US" altLang="zh-CN" sz="1000">
                          <a:solidFill>
                            <a:srgbClr val="000000"/>
                          </a:solidFill>
                          <a:hlinkClick r:id="rId2" action="ppaction://hlinkfile"/>
                        </a:rPr>
                        <a:t>&amp;</a:t>
                      </a:r>
                      <a:r>
                        <a:rPr lang="zh-CN" altLang="en-US" sz="1000">
                          <a:solidFill>
                            <a:srgbClr val="000000"/>
                          </a:solidFill>
                          <a:hlinkClick r:id="rId2" action="ppaction://hlinkfile"/>
                        </a:rPr>
                        <a:t>行业指南</a:t>
                      </a:r>
                      <a:endParaRPr lang="zh-CN" altLang="en-US" sz="1000">
                        <a:solidFill>
                          <a:srgbClr val="000000"/>
                        </a:solidFill>
                        <a:hlinkClick r:id="rId2" action="ppaction://hlinkfile"/>
                      </a:endParaRPr>
                    </a:p>
                    <a:p>
                      <a:pPr algn="l" fontAlgn="ctr" latinLnBrk="0"/>
                      <a:endParaRPr lang="zh-CN" altLang="en-US" sz="1000">
                        <a:solidFill>
                          <a:srgbClr val="000000"/>
                        </a:solidFill>
                        <a:hlinkClick r:id="rId2" action="ppaction://hlinkfile"/>
                      </a:endParaRPr>
                    </a:p>
                    <a:p>
                      <a:pPr algn="l" fontAlgn="ctr" latinLnBrk="0"/>
                      <a:r>
                        <a:rPr lang="zh-CN" altLang="en-US" sz="1000">
                          <a:solidFill>
                            <a:srgbClr val="000000"/>
                          </a:solidFill>
                          <a:hlinkClick r:id="rId3" action="ppaction://hlinkfile"/>
                        </a:rPr>
                        <a:t>小游戏出海白热化、海外SLG及休闲二合新品频出</a:t>
                      </a:r>
                      <a:endParaRPr lang="zh-CN" altLang="en-US" sz="1000">
                        <a:solidFill>
                          <a:srgbClr val="000000"/>
                        </a:solidFill>
                        <a:hlinkClick r:id="rId3" action="ppaction://hlinkfile"/>
                      </a:endParaRPr>
                    </a:p>
                    <a:p>
                      <a:pPr algn="l" fontAlgn="ctr" latinLnBrk="0"/>
                      <a:endParaRPr lang="zh-CN" altLang="en-US" sz="1000">
                        <a:solidFill>
                          <a:srgbClr val="000000"/>
                        </a:solidFill>
                        <a:hlinkClick r:id="rId3" action="ppaction://hlinkfile"/>
                      </a:endParaRPr>
                    </a:p>
                    <a:p>
                      <a:pPr algn="l" fontAlgn="ctr" latinLnBrk="0"/>
                      <a:r>
                        <a:rPr lang="zh-CN" altLang="en-US" sz="1000">
                          <a:solidFill>
                            <a:srgbClr val="000000"/>
                          </a:solidFill>
                          <a:hlinkClick r:id="rId4" action="ppaction://hlinkfile"/>
                        </a:rPr>
                        <a:t>2024Q2微信小游戏数据报告发布！</a:t>
                      </a:r>
                      <a:endParaRPr lang="zh-CN" altLang="en-US" sz="1000">
                        <a:solidFill>
                          <a:srgbClr val="000000"/>
                        </a:solidFill>
                        <a:hlinkClick r:id="rId4" action="ppaction://hlinkfile"/>
                      </a:endParaRPr>
                    </a:p>
                    <a:p>
                      <a:pPr algn="l" fontAlgn="ctr" latinLnBrk="0"/>
                      <a:endParaRPr lang="zh-CN" altLang="en-US" sz="1000">
                        <a:solidFill>
                          <a:srgbClr val="000000"/>
                        </a:solidFill>
                        <a:hlinkClick r:id="rId4" action="ppaction://hlinkfile"/>
                      </a:endParaRPr>
                    </a:p>
                    <a:p>
                      <a:pPr algn="l" fontAlgn="ctr" latinLnBrk="0"/>
                      <a:r>
                        <a:rPr lang="zh-CN" altLang="en-US" sz="1000">
                          <a:solidFill>
                            <a:srgbClr val="000000"/>
                          </a:solidFill>
                          <a:hlinkClick r:id="rId5" action="ppaction://hlinkfile"/>
                        </a:rPr>
                        <a:t>游戏行业深度报告：腾B米网大厂齐发力，行业进入新产品周期</a:t>
                      </a:r>
                      <a:endParaRPr lang="zh-CN" altLang="en-US" sz="1000">
                        <a:solidFill>
                          <a:srgbClr val="000000"/>
                        </a:solidFill>
                        <a:hlinkClick r:id="rId5" action="ppaction://hlinkfile"/>
                      </a:endParaRPr>
                    </a:p>
                    <a:p>
                      <a:pPr algn="l" fontAlgn="ctr" latinLnBrk="0"/>
                      <a:endParaRPr lang="zh-CN" altLang="en-US" sz="1000">
                        <a:solidFill>
                          <a:srgbClr val="000000"/>
                        </a:solidFill>
                        <a:hlinkClick r:id="rId5" action="ppaction://hlinkfile"/>
                      </a:endParaRPr>
                    </a:p>
                    <a:p>
                      <a:pPr algn="l" fontAlgn="ctr" latinLnBrk="0"/>
                      <a:r>
                        <a:rPr lang="zh-CN" altLang="en-US" sz="1000">
                          <a:solidFill>
                            <a:srgbClr val="000000"/>
                          </a:solidFill>
                          <a:hlinkClick r:id="rId6" action="ppaction://hlinkfile"/>
                        </a:rPr>
                        <a:t>2024上半年，小游戏收入已经超过了二次元手游</a:t>
                      </a:r>
                      <a:endParaRPr lang="zh-CN" altLang="en-US" sz="1000">
                        <a:solidFill>
                          <a:srgbClr val="000000"/>
                        </a:solidFill>
                        <a:hlinkClick r:id="rId6" action="ppaction://hlinkfile"/>
                      </a:endParaRPr>
                    </a:p>
                    <a:p>
                      <a:pPr algn="l" fontAlgn="ctr" latinLnBrk="0"/>
                      <a:endParaRPr lang="zh-CN" altLang="en-US" sz="1000">
                        <a:solidFill>
                          <a:srgbClr val="000000"/>
                        </a:solidFill>
                        <a:hlinkClick r:id="rId6" action="ppaction://hlinkfile"/>
                      </a:endParaRPr>
                    </a:p>
                    <a:p>
                      <a:pPr algn="l" fontAlgn="ctr" latinLnBrk="0"/>
                      <a:r>
                        <a:rPr lang="zh-CN" altLang="en-US" sz="1000">
                          <a:solidFill>
                            <a:srgbClr val="000000"/>
                          </a:solidFill>
                          <a:hlinkClick r:id="rId6" action="ppaction://hlinkfile"/>
                        </a:rPr>
                        <a:t>2024上半年，小游戏收入破166亿，同比增长60.5%</a:t>
                      </a:r>
                      <a:endParaRPr lang="zh-CN" altLang="en-US" sz="1000">
                        <a:solidFill>
                          <a:srgbClr val="000000"/>
                        </a:solidFill>
                        <a:hlinkClick r:id="rId6" action="ppaction://hlinkfile"/>
                      </a:endParaRPr>
                    </a:p>
                    <a:p>
                      <a:pPr algn="l" fontAlgn="ctr" latinLnBrk="0"/>
                      <a:endParaRPr lang="zh-CN" altLang="en-US" sz="1000">
                        <a:solidFill>
                          <a:srgbClr val="000000"/>
                        </a:solidFill>
                      </a:endParaRPr>
                    </a:p>
                    <a:p>
                      <a:pPr algn="l" fontAlgn="ctr" latinLnBrk="0"/>
                      <a:endParaRPr lang="zh-CN" altLang="en-US" sz="1000">
                        <a:solidFill>
                          <a:srgbClr val="00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347595">
                <a:tc>
                  <a:txBody>
                    <a:bodyPr/>
                    <a:p>
                      <a:pPr algn="l" fontAlgn="ctr" latinLnBrk="0"/>
                      <a:endParaRPr lang="zh-CN" altLang="en-US" sz="1000">
                        <a:solidFill>
                          <a:srgbClr val="00000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图片 8"/>
          <p:cNvPicPr/>
          <p:nvPr/>
        </p:nvPicPr>
        <p:blipFill>
          <a:blip r:embed="rId7"/>
        </p:blipFill>
        <p:spPr>
          <a:xfrm>
            <a:off x="4801870" y="1106805"/>
            <a:ext cx="6858000" cy="316865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TABLE_ENDDRAG_ORIGIN_RECT" val="332*332"/>
  <p:tag name="TABLE_ENDDRAG_RECT" val="495*59*332*332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commondata" val="eyJoZGlkIjoiOWFhMDU5MTM5NzQ3ODk2NGM3NWUxMTRkNGJhNmE2N2I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28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抖抖</cp:lastModifiedBy>
  <cp:revision>155</cp:revision>
  <dcterms:created xsi:type="dcterms:W3CDTF">2019-06-19T02:08:00Z</dcterms:created>
  <dcterms:modified xsi:type="dcterms:W3CDTF">2024-08-02T07:46:15Z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D1EB17198A2A4559BF62148B352C8AAD_11</vt:lpwstr>
  </property>
</Properties>
</file>